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22"/>
  </p:handoutMasterIdLst>
  <p:sldIdLst>
    <p:sldId id="256" r:id="rId3"/>
    <p:sldId id="257" r:id="rId4"/>
    <p:sldId id="258" r:id="rId5"/>
    <p:sldId id="259" r:id="rId6"/>
    <p:sldId id="267" r:id="rId7"/>
    <p:sldId id="260" r:id="rId9"/>
    <p:sldId id="275" r:id="rId10"/>
    <p:sldId id="269" r:id="rId11"/>
    <p:sldId id="268" r:id="rId12"/>
    <p:sldId id="261" r:id="rId13"/>
    <p:sldId id="262" r:id="rId14"/>
    <p:sldId id="263" r:id="rId15"/>
    <p:sldId id="264" r:id="rId16"/>
    <p:sldId id="274" r:id="rId17"/>
    <p:sldId id="265" r:id="rId18"/>
    <p:sldId id="266" r:id="rId19"/>
    <p:sldId id="271" r:id="rId20"/>
    <p:sldId id="270" r:id="rId2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jpe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3.png>
</file>

<file path=ppt/media/image4.jpe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jpeg"/><Relationship Id="rId2" Type="http://schemas.openxmlformats.org/officeDocument/2006/relationships/image" Target="../media/image19.emf"/><Relationship Id="rId1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6905" y="1322705"/>
            <a:ext cx="10940415" cy="2186940"/>
          </a:xfrm>
        </p:spPr>
        <p:txBody>
          <a:bodyPr>
            <a:noAutofit/>
          </a:bodyPr>
          <a:lstStyle/>
          <a:p>
            <a:r>
              <a:rPr lang="en-US" sz="4800" b="1"/>
              <a:t>Криптическая экспансия </a:t>
            </a:r>
            <a:r>
              <a:rPr lang="en-US" sz="4800" b="1" i="1"/>
              <a:t>Mytilus trossulus</a:t>
            </a:r>
            <a:r>
              <a:rPr lang="en-US" sz="4800" b="1"/>
              <a:t> в воды Белого моря: что происходит и</a:t>
            </a:r>
            <a:r>
              <a:rPr lang="ru-RU" altLang="en-US" sz="4800" b="1"/>
              <a:t> что ожидать</a:t>
            </a:r>
            <a:endParaRPr lang="ru-RU" altLang="en-US" sz="4800" b="1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89330"/>
          </a:xfrm>
        </p:spPr>
        <p:txBody>
          <a:bodyPr>
            <a:normAutofit/>
          </a:bodyPr>
          <a:p>
            <a:r>
              <a:rPr lang="ru-RU" altLang="en-US"/>
              <a:t>Кто кого?</a:t>
            </a:r>
            <a:endParaRPr lang="ru-RU" altLang="en-US"/>
          </a:p>
        </p:txBody>
      </p:sp>
      <p:pic>
        <p:nvPicPr>
          <p:cNvPr id="101" name="Content Placeholder 100"/>
          <p:cNvPicPr>
            <a:picLocks noChangeAspect="1"/>
          </p:cNvPicPr>
          <p:nvPr>
            <p:ph idx="1"/>
          </p:nvPr>
        </p:nvPicPr>
        <p:blipFill>
          <a:blip r:embed="rId1"/>
          <a:srcRect l="486" t="6098" r="54717"/>
          <a:stretch>
            <a:fillRect/>
          </a:stretch>
        </p:blipFill>
        <p:spPr>
          <a:xfrm>
            <a:off x="6390005" y="948690"/>
            <a:ext cx="4750435" cy="49612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Rectangles 3"/>
          <p:cNvSpPr/>
          <p:nvPr/>
        </p:nvSpPr>
        <p:spPr>
          <a:xfrm>
            <a:off x="6746240" y="5615305"/>
            <a:ext cx="5203190" cy="33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678295" y="5744845"/>
            <a:ext cx="474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/>
              <a:t>Доля </a:t>
            </a:r>
            <a:r>
              <a:rPr lang="en-US" altLang="en-US" i="1"/>
              <a:t>M.trossulus</a:t>
            </a:r>
            <a:r>
              <a:rPr lang="en-US" altLang="en-US"/>
              <a:t> </a:t>
            </a:r>
            <a:r>
              <a:rPr lang="ru-RU" altLang="en-US"/>
              <a:t>в смешанном поселении</a:t>
            </a:r>
            <a:endParaRPr lang="ru-RU" altLang="en-US"/>
          </a:p>
        </p:txBody>
      </p:sp>
      <p:sp>
        <p:nvSpPr>
          <p:cNvPr id="7" name="Text Box 6"/>
          <p:cNvSpPr txBox="1"/>
          <p:nvPr/>
        </p:nvSpPr>
        <p:spPr>
          <a:xfrm>
            <a:off x="8681720" y="1892935"/>
            <a:ext cx="1332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/>
              <a:t>M.edulis</a:t>
            </a:r>
            <a:endParaRPr lang="en-US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8615045" y="4204970"/>
            <a:ext cx="1332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/>
              <a:t>M.trossulus</a:t>
            </a:r>
            <a:endParaRPr lang="en-US" altLang="en-US"/>
          </a:p>
        </p:txBody>
      </p:sp>
      <p:pic>
        <p:nvPicPr>
          <p:cNvPr id="11" name="Picture 10" descr="IMG_20210623_091337_resized_20211227_0518074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" y="989330"/>
            <a:ext cx="5528945" cy="414718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185420" y="5136515"/>
            <a:ext cx="552894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sz="2400"/>
              <a:t>Физиологические параметры у </a:t>
            </a:r>
            <a:r>
              <a:rPr lang="en-US" sz="2400" i="1"/>
              <a:t>M.edulis</a:t>
            </a:r>
            <a:r>
              <a:rPr lang="ru-RU" sz="2400"/>
              <a:t>, живущих среди </a:t>
            </a:r>
            <a:r>
              <a:rPr lang="en-US" sz="2400" i="1"/>
              <a:t>M.trossulus</a:t>
            </a:r>
            <a:r>
              <a:rPr lang="ru-RU" altLang="en-US" sz="2400"/>
              <a:t>,</a:t>
            </a:r>
            <a:r>
              <a:rPr lang="ru-RU" sz="2400"/>
              <a:t> ослаблены.</a:t>
            </a:r>
            <a:endParaRPr lang="ru-RU" sz="24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944880"/>
          </a:xfrm>
        </p:spPr>
        <p:txBody>
          <a:bodyPr/>
          <a:p>
            <a:r>
              <a:rPr lang="ru-RU"/>
              <a:t>Биссусное самоубийство...</a:t>
            </a:r>
            <a:endParaRPr lang="ru-RU"/>
          </a:p>
        </p:txBody>
      </p:sp>
      <p:sp>
        <p:nvSpPr>
          <p:cNvPr id="5" name="Rectangles 4"/>
          <p:cNvSpPr/>
          <p:nvPr/>
        </p:nvSpPr>
        <p:spPr>
          <a:xfrm>
            <a:off x="8880475" y="771525"/>
            <a:ext cx="3289935" cy="47269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9117330" y="4777105"/>
            <a:ext cx="281622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/>
              <a:t>Доля </a:t>
            </a:r>
            <a:r>
              <a:rPr lang="en-US" altLang="en-US" sz="1400"/>
              <a:t>M.trossulus </a:t>
            </a:r>
            <a:r>
              <a:rPr lang="ru-RU" altLang="en-US" sz="1400"/>
              <a:t>в смешанном поселении</a:t>
            </a:r>
            <a:endParaRPr lang="ru-RU" altLang="en-US" sz="1400"/>
          </a:p>
        </p:txBody>
      </p:sp>
      <p:pic>
        <p:nvPicPr>
          <p:cNvPr id="102" name="Content Placeholder 101"/>
          <p:cNvPicPr>
            <a:picLocks noChangeAspect="1"/>
          </p:cNvPicPr>
          <p:nvPr>
            <p:ph idx="1"/>
          </p:nvPr>
        </p:nvPicPr>
        <p:blipFill>
          <a:blip r:embed="rId1"/>
          <a:srcRect t="6654" r="55243" b="4494"/>
          <a:stretch>
            <a:fillRect/>
          </a:stretch>
        </p:blipFill>
        <p:spPr>
          <a:xfrm>
            <a:off x="9049385" y="910590"/>
            <a:ext cx="2726690" cy="386651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Picture 7" descr="IMG_20210821_134121_resized_20211227_0530534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1525"/>
            <a:ext cx="3256915" cy="4342765"/>
          </a:xfrm>
          <a:prstGeom prst="rect">
            <a:avLst/>
          </a:prstGeom>
        </p:spPr>
      </p:pic>
      <p:pic>
        <p:nvPicPr>
          <p:cNvPr id="7" name="Picture 6" descr="IMG_20210821_0913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69240" y="4248150"/>
            <a:ext cx="1613535" cy="2152015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152015" y="5114290"/>
            <a:ext cx="72536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400" i="1"/>
              <a:t>M. trossulus</a:t>
            </a:r>
            <a:r>
              <a:rPr lang="en-US" sz="2400"/>
              <a:t> </a:t>
            </a:r>
            <a:r>
              <a:rPr lang="ru-RU" sz="2400"/>
              <a:t>формирует более прочный биссус.</a:t>
            </a:r>
            <a:endParaRPr lang="ru-RU" sz="2400"/>
          </a:p>
          <a:p>
            <a:r>
              <a:rPr lang="ru-RU" sz="2400"/>
              <a:t>Опутывание биссусом приводит к повышенной смертности не только конкурентов, но и конспецификов.</a:t>
            </a:r>
            <a:endParaRPr lang="ru-RU" sz="24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255" y="730885"/>
            <a:ext cx="5212080" cy="37865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32965"/>
            <a:ext cx="10515600" cy="2574925"/>
          </a:xfrm>
        </p:spPr>
        <p:txBody>
          <a:bodyPr>
            <a:normAutofit/>
          </a:bodyPr>
          <a:p>
            <a:pPr algn="ctr"/>
            <a:r>
              <a:rPr lang="ru-RU" altLang="en-US"/>
              <a:t>Как морские экосистемы могут отреагировать на инвазию тихоокеанской мидии?</a:t>
            </a:r>
            <a:br>
              <a:rPr lang="ru-RU" altLang="en-US"/>
            </a:br>
            <a:r>
              <a:rPr lang="ru-RU" altLang="en-US"/>
              <a:t>(гипотезы)</a:t>
            </a:r>
            <a:endParaRPr lang="ru-RU" alt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6567170" cy="1325880"/>
          </a:xfrm>
        </p:spPr>
        <p:txBody>
          <a:bodyPr>
            <a:noAutofit/>
          </a:bodyPr>
          <a:p>
            <a:r>
              <a:rPr lang="ru-RU" altLang="en-US" sz="2800"/>
              <a:t>После смены доминирующего вида поселения мидий дестабилизировались</a:t>
            </a:r>
            <a:endParaRPr lang="ru-RU" altLang="en-US" sz="2800"/>
          </a:p>
        </p:txBody>
      </p:sp>
      <p:pic>
        <p:nvPicPr>
          <p:cNvPr id="104" name="Content Placeholder 10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1325880"/>
            <a:ext cx="7598410" cy="54140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5" name="Picture 104"/>
          <p:cNvPicPr/>
          <p:nvPr/>
        </p:nvPicPr>
        <p:blipFill>
          <a:blip r:embed="rId2"/>
          <a:stretch>
            <a:fillRect/>
          </a:stretch>
        </p:blipFill>
        <p:spPr>
          <a:xfrm>
            <a:off x="6713855" y="0"/>
            <a:ext cx="5478145" cy="2714625"/>
          </a:xfrm>
          <a:prstGeom prst="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</p:pic>
      <p:sp>
        <p:nvSpPr>
          <p:cNvPr id="9" name="Text Box 8"/>
          <p:cNvSpPr txBox="1"/>
          <p:nvPr/>
        </p:nvSpPr>
        <p:spPr>
          <a:xfrm>
            <a:off x="8126095" y="2889250"/>
            <a:ext cx="39554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sz="2400"/>
              <a:t> </a:t>
            </a:r>
            <a:endParaRPr lang="ru-RU" sz="2400"/>
          </a:p>
        </p:txBody>
      </p:sp>
      <p:sp>
        <p:nvSpPr>
          <p:cNvPr id="6" name="Text Box 5"/>
          <p:cNvSpPr txBox="1"/>
          <p:nvPr/>
        </p:nvSpPr>
        <p:spPr>
          <a:xfrm>
            <a:off x="7679690" y="2889250"/>
            <a:ext cx="424942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/>
              <a:t>На мидиевых банках, оккупированных </a:t>
            </a:r>
            <a:r>
              <a:rPr lang="en-US" sz="2400" i="1"/>
              <a:t>M.trossulus</a:t>
            </a:r>
            <a:r>
              <a:rPr lang="en-US" sz="2400"/>
              <a:t>, </a:t>
            </a:r>
            <a:r>
              <a:rPr lang="ru-RU" sz="2400"/>
              <a:t>биомасса сильно снизилась. </a:t>
            </a:r>
            <a:endParaRPr 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/>
              <a:t>Вероятно</a:t>
            </a:r>
            <a:r>
              <a:rPr lang="en-US" altLang="ru-RU" sz="2400"/>
              <a:t>,</a:t>
            </a:r>
            <a:r>
              <a:rPr lang="ru-RU" sz="2400"/>
              <a:t> нарушаются “правильные” многолетние циклы размерно-возарстной структуры.</a:t>
            </a:r>
            <a:endParaRPr lang="ru-RU" sz="24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1948160" cy="848360"/>
          </a:xfrm>
        </p:spPr>
        <p:txBody>
          <a:bodyPr/>
          <a:p>
            <a:r>
              <a:rPr lang="ru-RU" altLang="en-US" sz="3200"/>
              <a:t>Степень нестабильности поселений мидий возрастает</a:t>
            </a:r>
            <a:endParaRPr lang="ru-RU" altLang="en-US" sz="3200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rcRect l="854"/>
          <a:stretch>
            <a:fillRect/>
          </a:stretch>
        </p:blipFill>
        <p:spPr>
          <a:xfrm>
            <a:off x="3850640" y="794385"/>
            <a:ext cx="8252460" cy="60636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18820"/>
          </a:xfrm>
        </p:spPr>
        <p:txBody>
          <a:bodyPr>
            <a:normAutofit fontScale="90000"/>
          </a:bodyPr>
          <a:p>
            <a:r>
              <a:rPr lang="ru-RU" altLang="en-US"/>
              <a:t>Морские звезды различают два вида мидий</a:t>
            </a:r>
            <a:endParaRPr lang="ru-RU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rcRect l="29404" r="28953"/>
          <a:stretch>
            <a:fillRect/>
          </a:stretch>
        </p:blipFill>
        <p:spPr>
          <a:xfrm>
            <a:off x="7124065" y="718820"/>
            <a:ext cx="4394200" cy="593598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147320" y="831850"/>
            <a:ext cx="5874385" cy="4827270"/>
            <a:chOff x="1961" y="1692"/>
            <a:chExt cx="9251" cy="7602"/>
          </a:xfrm>
        </p:grpSpPr>
        <p:pic>
          <p:nvPicPr>
            <p:cNvPr id="7" name="Изображение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61" y="1692"/>
              <a:ext cx="8687" cy="6162"/>
            </a:xfrm>
            <a:prstGeom prst="rect">
              <a:avLst/>
            </a:prstGeom>
          </p:spPr>
        </p:pic>
        <p:sp>
          <p:nvSpPr>
            <p:cNvPr id="8" name="Стрелка вправо 6"/>
            <p:cNvSpPr/>
            <p:nvPr/>
          </p:nvSpPr>
          <p:spPr>
            <a:xfrm>
              <a:off x="7679" y="7637"/>
              <a:ext cx="2494" cy="56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" name="Стрелка вправо 7"/>
            <p:cNvSpPr/>
            <p:nvPr/>
          </p:nvSpPr>
          <p:spPr>
            <a:xfrm rot="10800000">
              <a:off x="3874" y="7637"/>
              <a:ext cx="2494" cy="56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" name="Прямоугольник 8"/>
            <p:cNvSpPr/>
            <p:nvPr/>
          </p:nvSpPr>
          <p:spPr>
            <a:xfrm>
              <a:off x="7356" y="8204"/>
              <a:ext cx="3856" cy="1091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M.edulis - </a:t>
              </a:r>
              <a:r>
                <a:rPr lang="ru-RU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Прочные створки</a:t>
              </a:r>
              <a:endParaRPr lang="ru-RU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Прямоугольник 9"/>
            <p:cNvSpPr/>
            <p:nvPr/>
          </p:nvSpPr>
          <p:spPr>
            <a:xfrm>
              <a:off x="2672" y="8204"/>
              <a:ext cx="3856" cy="1091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en-US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M.trossulus - </a:t>
              </a:r>
              <a:r>
                <a:rPr lang="ru-RU" altLang="en-US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Гибкие створки</a:t>
              </a:r>
              <a:endParaRPr lang="ru-RU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Стрелка вправо 10"/>
            <p:cNvSpPr/>
            <p:nvPr/>
          </p:nvSpPr>
          <p:spPr>
            <a:xfrm rot="16200000">
              <a:off x="5438" y="3335"/>
              <a:ext cx="889" cy="23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3" name="Стрелка вправо 11"/>
            <p:cNvSpPr/>
            <p:nvPr/>
          </p:nvSpPr>
          <p:spPr>
            <a:xfrm rot="5400000">
              <a:off x="5412" y="4552"/>
              <a:ext cx="889" cy="23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4" name="Прямоугольник 12"/>
            <p:cNvSpPr/>
            <p:nvPr/>
          </p:nvSpPr>
          <p:spPr>
            <a:xfrm>
              <a:off x="5075" y="2338"/>
              <a:ext cx="1615" cy="531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ru-RU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Мелкие</a:t>
              </a:r>
              <a:endParaRPr lang="ru-RU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" name="Прямоугольник 13"/>
            <p:cNvSpPr/>
            <p:nvPr/>
          </p:nvSpPr>
          <p:spPr>
            <a:xfrm>
              <a:off x="5049" y="5250"/>
              <a:ext cx="1875" cy="531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ru-RU"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Крупные</a:t>
              </a:r>
              <a:endParaRPr lang="ru-RU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pic>
        <p:nvPicPr>
          <p:cNvPr id="106" name="Picture 105"/>
          <p:cNvPicPr/>
          <p:nvPr/>
        </p:nvPicPr>
        <p:blipFill>
          <a:blip r:embed="rId3"/>
          <a:stretch>
            <a:fillRect/>
          </a:stretch>
        </p:blipFill>
        <p:spPr>
          <a:xfrm>
            <a:off x="4341495" y="718820"/>
            <a:ext cx="2782570" cy="184975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Text Box 16"/>
          <p:cNvSpPr txBox="1"/>
          <p:nvPr/>
        </p:nvSpPr>
        <p:spPr>
          <a:xfrm>
            <a:off x="147320" y="5800725"/>
            <a:ext cx="65309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Морские звезды с большей вероятностью атакуют </a:t>
            </a:r>
            <a:r>
              <a:rPr lang="en-US" sz="2400" i="1"/>
              <a:t>M. trossulus</a:t>
            </a:r>
            <a:r>
              <a:rPr lang="ru-RU" altLang="en-US" sz="2400"/>
              <a:t>, чем </a:t>
            </a:r>
            <a:r>
              <a:rPr lang="en-US" altLang="en-US" sz="2400" i="1"/>
              <a:t>M.edulis</a:t>
            </a:r>
            <a:r>
              <a:rPr lang="en-US" altLang="en-US" sz="2400"/>
              <a:t>.</a:t>
            </a:r>
            <a:endParaRPr lang="en-US" altLang="en-US" sz="24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55" y="0"/>
            <a:ext cx="12073890" cy="898525"/>
          </a:xfrm>
        </p:spPr>
        <p:txBody>
          <a:bodyPr>
            <a:noAutofit/>
          </a:bodyPr>
          <a:p>
            <a:r>
              <a:rPr lang="en-US" altLang="en-US" sz="3200"/>
              <a:t>Star Wars and Angry Birds</a:t>
            </a:r>
            <a:r>
              <a:rPr lang="ru-RU" altLang="en-US" sz="3200"/>
              <a:t>: </a:t>
            </a:r>
            <a:r>
              <a:rPr lang="ru-RU" sz="3200">
                <a:sym typeface="+mn-ea"/>
              </a:rPr>
              <a:t>Хищники выедают </a:t>
            </a:r>
            <a:r>
              <a:rPr lang="en-US" altLang="ru-RU" sz="3200" i="1">
                <a:sym typeface="+mn-ea"/>
              </a:rPr>
              <a:t>M.trossulus</a:t>
            </a:r>
            <a:r>
              <a:rPr lang="ru-RU" sz="3200">
                <a:sym typeface="+mn-ea"/>
              </a:rPr>
              <a:t> </a:t>
            </a:r>
            <a:endParaRPr lang="ru-RU" altLang="en-US" sz="3200">
              <a:sym typeface="+mn-ea"/>
            </a:endParaRPr>
          </a:p>
        </p:txBody>
      </p:sp>
      <p:grpSp>
        <p:nvGrpSpPr>
          <p:cNvPr id="25" name="Группа 24"/>
          <p:cNvGrpSpPr/>
          <p:nvPr/>
        </p:nvGrpSpPr>
        <p:grpSpPr>
          <a:xfrm>
            <a:off x="33655" y="986790"/>
            <a:ext cx="4305300" cy="2301875"/>
            <a:chOff x="4264" y="198"/>
            <a:chExt cx="3488" cy="2055"/>
          </a:xfrm>
        </p:grpSpPr>
        <p:pic>
          <p:nvPicPr>
            <p:cNvPr id="18" name="Изображение 17"/>
            <p:cNvPicPr>
              <a:picLocks noChangeAspect="1"/>
            </p:cNvPicPr>
            <p:nvPr/>
          </p:nvPicPr>
          <p:blipFill>
            <a:blip r:embed="rId1">
              <a:lum contrast="24000"/>
            </a:blip>
            <a:srcRect l="48165"/>
            <a:stretch>
              <a:fillRect/>
            </a:stretch>
          </p:blipFill>
          <p:spPr>
            <a:xfrm>
              <a:off x="5859" y="198"/>
              <a:ext cx="1893" cy="2055"/>
            </a:xfrm>
            <a:prstGeom prst="rect">
              <a:avLst/>
            </a:prstGeom>
          </p:spPr>
        </p:pic>
        <p:pic>
          <p:nvPicPr>
            <p:cNvPr id="20" name="Изображение 19" descr="IMG_1277"/>
            <p:cNvPicPr>
              <a:picLocks noChangeAspect="1"/>
            </p:cNvPicPr>
            <p:nvPr/>
          </p:nvPicPr>
          <p:blipFill>
            <a:blip r:embed="rId2"/>
            <a:srcRect l="24931" t="633" r="30058" b="21667"/>
            <a:stretch>
              <a:fillRect/>
            </a:stretch>
          </p:blipFill>
          <p:spPr>
            <a:xfrm>
              <a:off x="4264" y="199"/>
              <a:ext cx="1586" cy="2054"/>
            </a:xfrm>
            <a:prstGeom prst="rect">
              <a:avLst/>
            </a:prstGeom>
          </p:spPr>
        </p:pic>
      </p:grpSp>
      <p:pic>
        <p:nvPicPr>
          <p:cNvPr id="4" name="Изображение 3" descr="W_sea_21"/>
          <p:cNvPicPr>
            <a:picLocks noChangeAspect="1"/>
          </p:cNvPicPr>
          <p:nvPr/>
        </p:nvPicPr>
        <p:blipFill>
          <a:blip r:embed="rId3"/>
          <a:srcRect t="11850"/>
          <a:stretch>
            <a:fillRect/>
          </a:stretch>
        </p:blipFill>
        <p:spPr>
          <a:xfrm>
            <a:off x="5009515" y="784225"/>
            <a:ext cx="4218940" cy="2486660"/>
          </a:xfrm>
          <a:prstGeom prst="rect">
            <a:avLst/>
          </a:prstGeom>
        </p:spPr>
      </p:pic>
      <p:pic>
        <p:nvPicPr>
          <p:cNvPr id="34" name="Изображение 33" descr="IMG_17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4270" y="784225"/>
            <a:ext cx="3310255" cy="2484120"/>
          </a:xfrm>
          <a:prstGeom prst="rect">
            <a:avLst/>
          </a:prstGeom>
        </p:spPr>
      </p:pic>
      <p:pic>
        <p:nvPicPr>
          <p:cNvPr id="32" name="Изображение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096260"/>
            <a:ext cx="4102735" cy="2968625"/>
          </a:xfrm>
          <a:prstGeom prst="rect">
            <a:avLst/>
          </a:prstGeom>
        </p:spPr>
      </p:pic>
      <p:pic>
        <p:nvPicPr>
          <p:cNvPr id="59" name="Замещающее содержимое 58"/>
          <p:cNvPicPr>
            <a:picLocks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055745" y="3096260"/>
            <a:ext cx="4101465" cy="2967990"/>
          </a:xfrm>
          <a:prstGeom prst="rect">
            <a:avLst/>
          </a:prstGeom>
        </p:spPr>
      </p:pic>
      <p:pic>
        <p:nvPicPr>
          <p:cNvPr id="37" name="Изображение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05775" y="3096260"/>
            <a:ext cx="4099560" cy="296799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0" y="6064885"/>
            <a:ext cx="12192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И морские звезды и кулики-сороки значительно сокращают обилие </a:t>
            </a:r>
            <a:r>
              <a:rPr lang="en-US" sz="2400" i="1"/>
              <a:t>M. trossulus</a:t>
            </a:r>
            <a:r>
              <a:rPr lang="ru-RU" altLang="en-US" sz="2400"/>
              <a:t> в смешанных поселениях.</a:t>
            </a:r>
            <a:endParaRPr lang="ru-RU" altLang="en-US" sz="24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ru-RU" i="1"/>
              <a:t>M.trossulus</a:t>
            </a:r>
            <a:r>
              <a:rPr lang="en-US" altLang="ru-RU"/>
              <a:t> </a:t>
            </a:r>
            <a:r>
              <a:rPr lang="ru-RU" altLang="ru-RU"/>
              <a:t>является источником «заразного» рака</a:t>
            </a:r>
            <a:r>
              <a:rPr lang="en-US" altLang="ru-RU"/>
              <a:t> (BTN: Bivalve Transmissible Neoplasia)</a:t>
            </a:r>
            <a:endParaRPr lang="en-US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160020" y="1744345"/>
            <a:ext cx="7000875" cy="4351655"/>
          </a:xfrm>
        </p:spPr>
        <p:txBody>
          <a:bodyPr>
            <a:normAutofit fontScale="90000"/>
          </a:bodyPr>
          <a:p>
            <a:r>
              <a:rPr lang="ru-RU" altLang="en-US"/>
              <a:t>Больные </a:t>
            </a:r>
            <a:r>
              <a:rPr lang="en-US" altLang="en-US"/>
              <a:t>M.trossulus </a:t>
            </a:r>
            <a:r>
              <a:rPr lang="ru-RU" altLang="en-US"/>
              <a:t>были обнаружены на Дальнем востоке,</a:t>
            </a:r>
            <a:r>
              <a:rPr lang="en-US" altLang="ru-RU"/>
              <a:t> </a:t>
            </a:r>
            <a:r>
              <a:rPr lang="ru-RU" altLang="ru-RU"/>
              <a:t>в Европе, на побережье Америки и в </a:t>
            </a:r>
            <a:r>
              <a:rPr lang="ru-RU" altLang="ru-RU">
                <a:sym typeface="+mn-ea"/>
              </a:rPr>
              <a:t>Баренцевом  море (</a:t>
            </a:r>
            <a:r>
              <a:rPr lang="ru-RU" altLang="ru-RU"/>
              <a:t>Кольский залив).</a:t>
            </a:r>
            <a:endParaRPr lang="ru-RU" altLang="ru-RU"/>
          </a:p>
          <a:p>
            <a:endParaRPr lang="ru-RU" altLang="ru-RU"/>
          </a:p>
          <a:p>
            <a:r>
              <a:rPr lang="ru-RU" altLang="ru-RU"/>
              <a:t>Заражение может происходить не только </a:t>
            </a:r>
            <a:r>
              <a:rPr lang="en-US" altLang="en-US" i="1">
                <a:sym typeface="+mn-ea"/>
              </a:rPr>
              <a:t>M.trossulus</a:t>
            </a:r>
            <a:r>
              <a:rPr lang="ru-RU" altLang="en-US">
                <a:sym typeface="+mn-ea"/>
              </a:rPr>
              <a:t> -</a:t>
            </a:r>
            <a:r>
              <a:rPr lang="en-US" altLang="en-US">
                <a:sym typeface="+mn-ea"/>
              </a:rPr>
              <a:t>&gt;</a:t>
            </a:r>
            <a:r>
              <a:rPr lang="ru-RU" altLang="en-US">
                <a:sym typeface="+mn-ea"/>
              </a:rPr>
              <a:t> </a:t>
            </a:r>
            <a:r>
              <a:rPr lang="en-US" altLang="en-US" i="1">
                <a:sym typeface="+mn-ea"/>
              </a:rPr>
              <a:t>M.trossulus</a:t>
            </a:r>
            <a:r>
              <a:rPr lang="ru-RU" altLang="en-US">
                <a:sym typeface="+mn-ea"/>
              </a:rPr>
              <a:t>, но и </a:t>
            </a:r>
            <a:r>
              <a:rPr lang="en-US" altLang="en-US" i="1">
                <a:sym typeface="+mn-ea"/>
              </a:rPr>
              <a:t>M.trossulus</a:t>
            </a:r>
            <a:r>
              <a:rPr lang="ru-RU" altLang="en-US">
                <a:sym typeface="+mn-ea"/>
              </a:rPr>
              <a:t> -</a:t>
            </a:r>
            <a:r>
              <a:rPr lang="en-US" altLang="en-US">
                <a:sym typeface="+mn-ea"/>
              </a:rPr>
              <a:t>&gt;</a:t>
            </a:r>
            <a:r>
              <a:rPr lang="ru-RU" altLang="en-US">
                <a:sym typeface="+mn-ea"/>
              </a:rPr>
              <a:t> </a:t>
            </a:r>
            <a:r>
              <a:rPr lang="en-US" altLang="en-US" i="1">
                <a:sym typeface="+mn-ea"/>
              </a:rPr>
              <a:t>M.edulis</a:t>
            </a:r>
            <a:endParaRPr lang="en-US" altLang="en-US" i="1">
              <a:sym typeface="+mn-ea"/>
            </a:endParaRPr>
          </a:p>
          <a:p>
            <a:endParaRPr lang="en-US" altLang="en-US" i="1">
              <a:sym typeface="+mn-ea"/>
            </a:endParaRPr>
          </a:p>
          <a:p>
            <a:r>
              <a:rPr lang="ru-RU" altLang="en-US" i="1">
                <a:sym typeface="+mn-ea"/>
              </a:rPr>
              <a:t>Какова ситуация с </a:t>
            </a:r>
            <a:r>
              <a:rPr lang="en-US" altLang="en-US" i="1">
                <a:sym typeface="+mn-ea"/>
              </a:rPr>
              <a:t>BTN </a:t>
            </a:r>
            <a:r>
              <a:rPr lang="ru-RU" altLang="en-US" i="1">
                <a:sym typeface="+mn-ea"/>
              </a:rPr>
              <a:t>в Белом море мы пока не знаем...</a:t>
            </a:r>
            <a:endParaRPr lang="ru-RU" altLang="en-US" i="1">
              <a:sym typeface="+mn-ea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rcRect l="29688" r="30729"/>
          <a:stretch>
            <a:fillRect/>
          </a:stretch>
        </p:blipFill>
        <p:spPr>
          <a:xfrm>
            <a:off x="7722870" y="1584325"/>
            <a:ext cx="3575050" cy="508127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Что можно ожидать?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ru-RU" altLang="en-US"/>
              <a:t>1.</a:t>
            </a:r>
            <a:r>
              <a:rPr lang="en-US" altLang="ru-RU"/>
              <a:t> </a:t>
            </a:r>
            <a:r>
              <a:rPr lang="ru-RU" altLang="en-US">
                <a:sym typeface="+mn-ea"/>
              </a:rPr>
              <a:t>В ряде мест возможно почти полное замещение коренного вида </a:t>
            </a:r>
            <a:r>
              <a:rPr lang="en-US" altLang="en-US" i="1">
                <a:sym typeface="+mn-ea"/>
              </a:rPr>
              <a:t>M.edulis </a:t>
            </a:r>
            <a:r>
              <a:rPr lang="ru-RU" altLang="en-US">
                <a:sym typeface="+mn-ea"/>
              </a:rPr>
              <a:t>видом-вселенцем </a:t>
            </a:r>
            <a:r>
              <a:rPr lang="en-US" altLang="ru-RU" i="1">
                <a:sym typeface="+mn-ea"/>
              </a:rPr>
              <a:t>M.trossulus.</a:t>
            </a:r>
            <a:endParaRPr lang="en-US" altLang="ru-RU" i="1"/>
          </a:p>
          <a:p>
            <a:r>
              <a:rPr lang="ru-RU" altLang="en-US">
                <a:sym typeface="+mn-ea"/>
              </a:rPr>
              <a:t>2.</a:t>
            </a:r>
            <a:r>
              <a:rPr lang="ru-RU" altLang="en-US"/>
              <a:t> Дестабилизация мидиевых поселений</a:t>
            </a:r>
            <a:r>
              <a:rPr lang="en-US" altLang="ru-RU"/>
              <a:t> </a:t>
            </a:r>
            <a:r>
              <a:rPr lang="ru-RU" altLang="en-US"/>
              <a:t>за счет напряженных отрицательных внутривидовых отношений </a:t>
            </a:r>
            <a:r>
              <a:rPr lang="en-US" altLang="ru-RU" i="1">
                <a:sym typeface="+mn-ea"/>
              </a:rPr>
              <a:t>M.trossulus</a:t>
            </a:r>
            <a:r>
              <a:rPr lang="ru-RU" altLang="en-US" i="1">
                <a:sym typeface="+mn-ea"/>
              </a:rPr>
              <a:t>. </a:t>
            </a:r>
            <a:r>
              <a:rPr lang="ru-RU" altLang="en-US">
                <a:sym typeface="+mn-ea"/>
              </a:rPr>
              <a:t>Возможно ускоренное распространение </a:t>
            </a:r>
            <a:r>
              <a:rPr lang="en-US" altLang="en-US">
                <a:sym typeface="+mn-ea"/>
              </a:rPr>
              <a:t>BTN.</a:t>
            </a:r>
            <a:endParaRPr lang="ru-RU" altLang="en-US" i="1">
              <a:sym typeface="+mn-ea"/>
            </a:endParaRPr>
          </a:p>
          <a:p>
            <a:r>
              <a:rPr lang="ru-RU" altLang="en-US">
                <a:sym typeface="+mn-ea"/>
              </a:rPr>
              <a:t>3. С</a:t>
            </a:r>
            <a:r>
              <a:rPr lang="ru-RU" altLang="ru-RU"/>
              <a:t>нижение биомассы мидий и перестройка кормовой базы птиц</a:t>
            </a:r>
            <a:r>
              <a:rPr lang="en-US" altLang="ru-RU"/>
              <a:t>.</a:t>
            </a:r>
            <a:endParaRPr lang="en-US" altLang="ru-RU"/>
          </a:p>
          <a:p>
            <a:r>
              <a:rPr lang="en-US" altLang="ru-RU"/>
              <a:t>3. </a:t>
            </a:r>
            <a:r>
              <a:rPr lang="ru-RU" altLang="en-US"/>
              <a:t>Хищники, питающиеся мидиями (морские звезды, кулики-сороки и м.б. другие), могут усилить дестабилизацию поселений мидий.</a:t>
            </a:r>
            <a:endParaRPr lang="ru-RU" altLang="en-US"/>
          </a:p>
          <a:p>
            <a:r>
              <a:rPr lang="ru-RU" altLang="en-US"/>
              <a:t> </a:t>
            </a:r>
            <a:endParaRPr lang="en-US" altLang="ru-RU"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Autofit/>
          </a:bodyPr>
          <a:p>
            <a:r>
              <a:rPr lang="ru-RU" altLang="en-US" sz="3200"/>
              <a:t>В Белом море обитает два криптических вида: </a:t>
            </a:r>
            <a:br>
              <a:rPr lang="ru-RU" altLang="en-US" sz="3200"/>
            </a:br>
            <a:r>
              <a:rPr lang="en-US" altLang="en-US" sz="3200" i="1"/>
              <a:t>Mytilus eduls</a:t>
            </a:r>
            <a:r>
              <a:rPr lang="en-US" altLang="en-US" sz="3200"/>
              <a:t> (</a:t>
            </a:r>
            <a:r>
              <a:rPr lang="ru-RU" altLang="en-US" sz="3200"/>
              <a:t>атлантический вид) и </a:t>
            </a:r>
            <a:r>
              <a:rPr lang="en-US" altLang="en-US" sz="3200"/>
              <a:t> </a:t>
            </a:r>
            <a:br>
              <a:rPr lang="en-US" altLang="en-US" sz="3200"/>
            </a:br>
            <a:r>
              <a:rPr lang="en-US" altLang="en-US" sz="3200" i="1"/>
              <a:t>M.trossulus</a:t>
            </a:r>
            <a:r>
              <a:rPr lang="ru-RU" altLang="en-US" sz="3200"/>
              <a:t> (тихоокеанский вид)</a:t>
            </a:r>
            <a:endParaRPr lang="ru-RU" altLang="en-US" sz="3200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rcRect l="28559" r="30028" b="46257"/>
          <a:stretch>
            <a:fillRect/>
          </a:stretch>
        </p:blipFill>
        <p:spPr>
          <a:xfrm>
            <a:off x="0" y="1691005"/>
            <a:ext cx="7479665" cy="516636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rcRect l="30282" r="31078"/>
          <a:stretch>
            <a:fillRect/>
          </a:stretch>
        </p:blipFill>
        <p:spPr>
          <a:xfrm>
            <a:off x="8001635" y="757555"/>
            <a:ext cx="4190365" cy="6100445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" y="0"/>
            <a:ext cx="12127230" cy="896620"/>
          </a:xfrm>
        </p:spPr>
        <p:txBody>
          <a:bodyPr>
            <a:normAutofit fontScale="90000"/>
          </a:bodyPr>
          <a:p>
            <a:r>
              <a:rPr lang="ru-RU" altLang="en-US" sz="3200"/>
              <a:t>Нам удалось найти надежный морфологический маркер, что позволило расширить экологические исследования</a:t>
            </a:r>
            <a:endParaRPr lang="ru-RU" altLang="en-US" sz="32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rcRect l="28438" r="28438"/>
          <a:stretch>
            <a:fillRect/>
          </a:stretch>
        </p:blipFill>
        <p:spPr>
          <a:xfrm>
            <a:off x="7363460" y="683260"/>
            <a:ext cx="4537075" cy="5918200"/>
          </a:xfrm>
          <a:prstGeom prst="rect">
            <a:avLst/>
          </a:prstGeom>
        </p:spPr>
      </p:pic>
      <p:pic>
        <p:nvPicPr>
          <p:cNvPr id="7" name="Picture 6" descr="Morphotypes_fin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" y="1594485"/>
            <a:ext cx="6709410" cy="51593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p>
            <a:r>
              <a:rPr lang="ru-RU" altLang="en-US" sz="3600"/>
              <a:t>Использование морфотипов, как маркеров, позволило закартировать распределение видов</a:t>
            </a:r>
            <a:endParaRPr lang="ru-RU" altLang="en-US" sz="3600"/>
          </a:p>
        </p:txBody>
      </p:sp>
      <p:pic>
        <p:nvPicPr>
          <p:cNvPr id="5" name="Picture 4" descr="PT_distribution_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9015" y="1180465"/>
            <a:ext cx="5880735" cy="5464175"/>
          </a:xfrm>
          <a:prstGeom prst="rect">
            <a:avLst/>
          </a:prstGeom>
        </p:spPr>
      </p:pic>
      <p:graphicFrame>
        <p:nvGraphicFramePr>
          <p:cNvPr id="6" name="Content Placeholder 5"/>
          <p:cNvGraphicFramePr/>
          <p:nvPr>
            <p:ph idx="1"/>
          </p:nvPr>
        </p:nvGraphicFramePr>
        <p:xfrm>
          <a:off x="689610" y="1180465"/>
          <a:ext cx="4297680" cy="40767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8810"/>
                <a:gridCol w="1527175"/>
                <a:gridCol w="861695"/>
              </a:tblGrid>
              <a:tr h="4724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Член модели</a:t>
                      </a:r>
                      <a:endParaRPr 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Оценка</a:t>
                      </a:r>
                      <a:r>
                        <a:rPr lang="ru-RU" alt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 </a:t>
                      </a: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параметра</a:t>
                      </a:r>
                      <a:endParaRPr 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1">
                          <a:latin typeface="Times New Roman" panose="02020603050405020304" charset="0"/>
                          <a:cs typeface="Times New Roman" panose="02020603050405020304" charset="0"/>
                        </a:rPr>
                        <a:t>p.value</a:t>
                      </a:r>
                      <a:endParaRPr lang="en-US" sz="1200" b="1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94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(Intercept)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-1.14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0.0054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94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Субстрат</a:t>
                      </a:r>
                      <a:r>
                        <a:rPr lang="en-US" sz="1200" b="0" baseline="-2500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(Фукоиды)</a:t>
                      </a:r>
                      <a:endParaRPr lang="en-US" sz="1200" b="0" baseline="-25000">
                        <a:highlight>
                          <a:srgbClr val="FFFF00"/>
                        </a:highlight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1.07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&lt;0.0001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1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Calibri" panose="020F0502020204030204" charset="0"/>
                          <a:cs typeface="Calibri" panose="020F0502020204030204" charset="0"/>
                        </a:rPr>
                        <a:t>Соленость</a:t>
                      </a:r>
                      <a:endParaRPr lang="en-US" sz="12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-0.03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0.1611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27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latin typeface="Calibri" panose="020F0502020204030204" charset="0"/>
                          <a:cs typeface="Calibri" panose="020F0502020204030204" charset="0"/>
                        </a:rPr>
                        <a:t>Расстояниедо ближайшей реки</a:t>
                      </a:r>
                      <a:endParaRPr lang="en-US" sz="1200" b="0"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-0.02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latin typeface="Times New Roman" panose="02020603050405020304" charset="0"/>
                          <a:cs typeface="Times New Roman" panose="02020603050405020304" charset="0"/>
                        </a:rPr>
                        <a:t>0.4521</a:t>
                      </a:r>
                      <a:endParaRPr lang="en-US" sz="1200" b="0"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21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Размер</a:t>
                      </a:r>
                      <a:r>
                        <a:rPr lang="ru-RU" alt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 </a:t>
                      </a: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ближайшей реки </a:t>
                      </a:r>
                      <a:r>
                        <a:rPr lang="en-US" sz="1200" b="0" baseline="-2500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(крупная)</a:t>
                      </a:r>
                      <a:endParaRPr lang="en-US" sz="1200" b="0" baseline="-25000">
                        <a:highlight>
                          <a:srgbClr val="FFFF00"/>
                        </a:highlight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0.59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0.0046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35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Прибойность</a:t>
                      </a:r>
                      <a:endParaRPr lang="en-US" sz="1200" b="0">
                        <a:highlight>
                          <a:srgbClr val="FFFF00"/>
                        </a:highlight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-0.05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0.0073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21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Расстояние</a:t>
                      </a:r>
                      <a:r>
                        <a:rPr lang="ru-RU" alt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 </a:t>
                      </a: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до ближайшего порта </a:t>
                      </a:r>
                      <a:endParaRPr lang="en-US" sz="1200" b="0">
                        <a:highlight>
                          <a:srgbClr val="FFFF00"/>
                        </a:highlight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-0.02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0.0096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6073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Статус</a:t>
                      </a:r>
                      <a:r>
                        <a:rPr lang="ru-RU" alt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 </a:t>
                      </a:r>
                      <a:r>
                        <a:rPr lang="en-US" sz="1200" b="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ближайшего порта</a:t>
                      </a:r>
                      <a:r>
                        <a:rPr lang="en-US" sz="1200" b="0" baseline="-25000">
                          <a:highlight>
                            <a:srgbClr val="FFFF00"/>
                          </a:highlight>
                          <a:latin typeface="Calibri" panose="020F0502020204030204" charset="0"/>
                          <a:cs typeface="Calibri" panose="020F0502020204030204" charset="0"/>
                        </a:rPr>
                        <a:t>(Активный)</a:t>
                      </a:r>
                      <a:endParaRPr lang="en-US" sz="1200" b="0" baseline="-25000">
                        <a:highlight>
                          <a:srgbClr val="FFFF00"/>
                        </a:highlight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1.00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r">
                        <a:buNone/>
                      </a:pPr>
                      <a:r>
                        <a:rPr lang="en-US" sz="1200" b="0">
                          <a:highlight>
                            <a:srgbClr val="FFFF00"/>
                          </a:highlight>
                          <a:latin typeface="Times New Roman" panose="02020603050405020304" charset="0"/>
                          <a:cs typeface="Times New Roman" panose="02020603050405020304" charset="0"/>
                        </a:rPr>
                        <a:t>&lt;0.0001</a:t>
                      </a:r>
                      <a:endParaRPr lang="en-US" sz="1200" b="0">
                        <a:highlight>
                          <a:srgbClr val="FFFF00"/>
                        </a:highlight>
                        <a:latin typeface="Times New Roman" panose="02020603050405020304" charset="0"/>
                        <a:ea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 marL="68580" marR="68580" marT="0" marB="0" vert="horz" anchor="t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 Box 8"/>
          <p:cNvSpPr txBox="1"/>
          <p:nvPr/>
        </p:nvSpPr>
        <p:spPr>
          <a:xfrm>
            <a:off x="0" y="5074285"/>
            <a:ext cx="6480175" cy="1783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sz="2200"/>
              <a:t>“Гнезда” </a:t>
            </a:r>
            <a:r>
              <a:rPr lang="en-US" sz="2200" i="1"/>
              <a:t>M.trossulus</a:t>
            </a:r>
            <a:r>
              <a:rPr lang="en-US" sz="2200"/>
              <a:t> </a:t>
            </a:r>
            <a:r>
              <a:rPr lang="ru-RU" sz="2200"/>
              <a:t>приурочены к акваториям действующих портов и к наименее прибойным местам. </a:t>
            </a:r>
            <a:endParaRPr lang="ru-RU" sz="2200"/>
          </a:p>
          <a:p>
            <a:r>
              <a:rPr lang="ru-RU" sz="2200"/>
              <a:t>Два вида расходятся по разным экологическим нишам: Фукоиды (</a:t>
            </a:r>
            <a:r>
              <a:rPr lang="en-US" sz="2200"/>
              <a:t>Mt) </a:t>
            </a:r>
            <a:r>
              <a:rPr lang="ru-RU" altLang="en-US" sz="2200"/>
              <a:t>и Грунт (</a:t>
            </a:r>
            <a:r>
              <a:rPr lang="en-US" altLang="en-US" sz="2200"/>
              <a:t>Me).</a:t>
            </a:r>
            <a:endParaRPr lang="en-US" altLang="en-US" sz="22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sz="quarter" idx="13"/>
          </p:nvPr>
        </p:nvPicPr>
        <p:blipFill>
          <a:blip r:embed="rId1"/>
          <a:srcRect l="742" b="9896"/>
          <a:stretch>
            <a:fillRect/>
          </a:stretch>
        </p:blipFill>
        <p:spPr>
          <a:xfrm>
            <a:off x="3924935" y="1149350"/>
            <a:ext cx="8002905" cy="526732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53440"/>
          </a:xfrm>
        </p:spPr>
        <p:txBody>
          <a:bodyPr>
            <a:noAutofit/>
          </a:bodyPr>
          <a:p>
            <a:r>
              <a:rPr lang="en-US" altLang="ru-RU" sz="3200" b="1" i="1"/>
              <a:t>M.trossulus </a:t>
            </a:r>
            <a:r>
              <a:rPr lang="ru-RU" altLang="ru-RU" sz="3200" b="1"/>
              <a:t>в акватории</a:t>
            </a:r>
            <a:r>
              <a:rPr lang="en-US" altLang="ru-RU" sz="3200" b="1"/>
              <a:t> </a:t>
            </a:r>
            <a:r>
              <a:rPr lang="ru-RU" altLang="ru-RU" sz="3200" b="1"/>
              <a:t>по результатам анализа исторических коллекций</a:t>
            </a:r>
            <a:endParaRPr lang="ru-RU" altLang="ru-RU" sz="3200" b="1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5321300" y="4332605"/>
            <a:ext cx="31553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000"/>
              <a:t>Исторические коллекции раковин</a:t>
            </a:r>
            <a:endParaRPr lang="ru-RU" altLang="en-US" sz="2000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8842375" y="1910080"/>
            <a:ext cx="23545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000"/>
              <a:t>Новые сборы в тех же точках</a:t>
            </a:r>
            <a:endParaRPr lang="ru-RU" altLang="en-US" sz="2000"/>
          </a:p>
        </p:txBody>
      </p:sp>
      <p:sp>
        <p:nvSpPr>
          <p:cNvPr id="9" name="Text Box 8"/>
          <p:cNvSpPr txBox="1"/>
          <p:nvPr/>
        </p:nvSpPr>
        <p:spPr>
          <a:xfrm>
            <a:off x="59055" y="1562735"/>
            <a:ext cx="365950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/>
              <a:t>Среди раковин, собранных во второй половине 20 века, особей </a:t>
            </a:r>
            <a:r>
              <a:rPr lang="en-US" altLang="ru-RU" sz="2000"/>
              <a:t>T-</a:t>
            </a:r>
            <a:r>
              <a:rPr lang="ru-RU" altLang="ru-RU" sz="2000"/>
              <a:t>морфотипа практически не отмечается</a:t>
            </a:r>
            <a:endParaRPr lang="ru-RU" altLang="ru-RU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altLang="ru-RU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altLang="ru-RU" sz="2000"/>
              <a:t>В сборах, осуществленных в тех же точках в 21 век частота </a:t>
            </a:r>
            <a:r>
              <a:rPr lang="en-US" altLang="ru-RU" sz="2000"/>
              <a:t>T-</a:t>
            </a:r>
            <a:r>
              <a:rPr lang="ru-RU" altLang="en-US" sz="2000"/>
              <a:t>морфотипа значительно выше.</a:t>
            </a:r>
            <a:endParaRPr lang="ru-RU" altLang="en-US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53440"/>
          </a:xfrm>
        </p:spPr>
        <p:txBody>
          <a:bodyPr>
            <a:noAutofit/>
          </a:bodyPr>
          <a:p>
            <a:r>
              <a:rPr lang="en-US" altLang="ru-RU" sz="3200" i="1"/>
              <a:t>M.trossulus </a:t>
            </a:r>
            <a:r>
              <a:rPr lang="ru-RU" altLang="ru-RU" sz="3200"/>
              <a:t>в акватории</a:t>
            </a:r>
            <a:r>
              <a:rPr lang="en-US" altLang="ru-RU" sz="3200"/>
              <a:t> </a:t>
            </a:r>
            <a:r>
              <a:rPr lang="ru-RU" altLang="ru-RU" sz="3200"/>
              <a:t>по результатам мониторинга</a:t>
            </a:r>
            <a:endParaRPr lang="ru-RU" altLang="ru-RU" sz="3200"/>
          </a:p>
        </p:txBody>
      </p:sp>
      <p:pic>
        <p:nvPicPr>
          <p:cNvPr id="4" name="Picture 2"/>
          <p:cNvPicPr>
            <a:picLocks noChangeAspect="1"/>
          </p:cNvPicPr>
          <p:nvPr>
            <p:ph idx="1"/>
          </p:nvPr>
        </p:nvPicPr>
        <p:blipFill>
          <a:blip r:embed="rId1"/>
          <a:srcRect l="50242"/>
          <a:stretch>
            <a:fillRect/>
          </a:stretch>
        </p:blipFill>
        <p:spPr>
          <a:xfrm>
            <a:off x="7178040" y="853440"/>
            <a:ext cx="4829810" cy="6004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40" y="853440"/>
            <a:ext cx="6899275" cy="356870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218440" y="4493260"/>
            <a:ext cx="689927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/>
              <a:t>На трех островах наблюдалось значительное увеличение частоты мидий </a:t>
            </a:r>
            <a:r>
              <a:rPr lang="en-US" altLang="ru-RU" sz="2400"/>
              <a:t>T-</a:t>
            </a:r>
            <a:r>
              <a:rPr lang="ru-RU" altLang="ru-RU" sz="2400"/>
              <a:t>морфотипа после 2001 года. </a:t>
            </a:r>
            <a:endParaRPr lang="ru-RU" altLang="ru-RU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altLang="ru-RU" sz="2400"/>
              <a:t>На литорали о. Б. Лупчостров частота была высокой за всем протяжении наблюдений.</a:t>
            </a:r>
            <a:endParaRPr lang="ru-RU" altLang="ru-RU" sz="24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Что мы наблюдаем?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>
                <a:sym typeface="+mn-ea"/>
              </a:rPr>
              <a:t>В вершине залива наблюдается экспансия </a:t>
            </a:r>
            <a:r>
              <a:rPr lang="en-US" i="1">
                <a:sym typeface="+mn-ea"/>
              </a:rPr>
              <a:t>M.trossulus</a:t>
            </a:r>
            <a:r>
              <a:rPr lang="ru-RU">
                <a:sym typeface="+mn-ea"/>
              </a:rPr>
              <a:t>, начавшаяся в 2000-х годах.</a:t>
            </a:r>
            <a:endParaRPr lang="ru-RU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>
                <a:sym typeface="+mn-ea"/>
              </a:rPr>
              <a:t>Тихоокеанская мидия должна рассматриваться, как инвазивный вид. </a:t>
            </a:r>
            <a:endParaRPr lang="ru-RU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>
                <a:sym typeface="+mn-ea"/>
              </a:rPr>
              <a:t>Потенциально инвазия может иметь негативные последствия для морских экосистем.</a:t>
            </a:r>
            <a:endParaRPr lang="ru-RU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pPr algn="ctr"/>
            <a:r>
              <a:rPr lang="ru-RU" altLang="en-US"/>
              <a:t>Кто кого?</a:t>
            </a:r>
            <a:br>
              <a:rPr lang="ru-RU" altLang="en-US"/>
            </a:br>
            <a:r>
              <a:rPr lang="en-US" altLang="en-US" i="1"/>
              <a:t>M.eduls  </a:t>
            </a:r>
            <a:r>
              <a:rPr lang="en-US" altLang="en-US"/>
              <a:t>VS  </a:t>
            </a:r>
            <a:r>
              <a:rPr lang="en-US" altLang="en-US" i="1"/>
              <a:t>M.trossulus</a:t>
            </a:r>
            <a:endParaRPr lang="en-US" altLang="en-US" i="1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3509</Words>
  <Application>WPS Presentation</Application>
  <PresentationFormat>宽屏</PresentationFormat>
  <Paragraphs>170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Times New Roman</vt:lpstr>
      <vt:lpstr>Office Theme</vt:lpstr>
      <vt:lpstr>PowerPoint 演示文稿</vt:lpstr>
      <vt:lpstr>В Белом море обитает два криптических вида:  Mytilus eduls (атлантический вид) и   M.trossulus (тихоокеанский вид)</vt:lpstr>
      <vt:lpstr>Нам удалось найти надежный морфологический маркер, что позволило расширить экологические исследования</vt:lpstr>
      <vt:lpstr>Использование морфотипов, как маркеров, позволило закартировать распределение видов</vt:lpstr>
      <vt:lpstr>Экспансия M.trossulus в акватории по результатам мониторинга</vt:lpstr>
      <vt:lpstr>Экспансия M.trossulus в акватории</vt:lpstr>
      <vt:lpstr>PowerPoint 演示文稿</vt:lpstr>
      <vt:lpstr>PowerPoint 演示文稿</vt:lpstr>
      <vt:lpstr>PowerPoint 演示文稿</vt:lpstr>
      <vt:lpstr>Кто кого?</vt:lpstr>
      <vt:lpstr>Биссусное самоубийство...</vt:lpstr>
      <vt:lpstr>Как морские экосистемы могут отреагировать на инвазию тихоокеанской мидии? (гипотезы)</vt:lpstr>
      <vt:lpstr>После смены доминирующего вида поселения мидий дестабилизировались</vt:lpstr>
      <vt:lpstr>PowerPoint 演示文稿</vt:lpstr>
      <vt:lpstr>Морские звезды различают два вида мидий</vt:lpstr>
      <vt:lpstr>Star Wars and Angry Birds: Хищники регулируют структуру смешанных поселений мидий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polyd</cp:lastModifiedBy>
  <cp:revision>4</cp:revision>
  <dcterms:created xsi:type="dcterms:W3CDTF">2022-09-13T10:46:04Z</dcterms:created>
  <dcterms:modified xsi:type="dcterms:W3CDTF">2022-09-13T15:02:26Z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1049-11.2.0.11130</vt:lpwstr>
  </property>
  <property fmtid="{D5CDD505-2E9C-101B-9397-08002B2CF9AE}" pid="3" name="ICV">
    <vt:lpwstr>9578349AAE7945BBB37E7878B10EC7DE</vt:lpwstr>
  </property>
</Properties>
</file>

<file path=docProps/thumbnail.jpeg>
</file>